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4"/>
  </p:notesMasterIdLst>
  <p:sldIdLst>
    <p:sldId id="256" r:id="rId2"/>
    <p:sldId id="257" r:id="rId3"/>
    <p:sldId id="262" r:id="rId4"/>
    <p:sldId id="264" r:id="rId5"/>
    <p:sldId id="263" r:id="rId6"/>
    <p:sldId id="265" r:id="rId7"/>
    <p:sldId id="258" r:id="rId8"/>
    <p:sldId id="259" r:id="rId9"/>
    <p:sldId id="260" r:id="rId10"/>
    <p:sldId id="261" r:id="rId11"/>
    <p:sldId id="267"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368" y="4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D12ABB-B5A9-42EE-8333-978169853D0D}" type="datetimeFigureOut">
              <a:rPr lang="en-US" smtClean="0"/>
              <a:t>6/26/14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3A4003-1345-4B08-B0BB-3E6A116AF713}" type="slidenum">
              <a:rPr lang="en-US" smtClean="0"/>
              <a:t>‹#›</a:t>
            </a:fld>
            <a:endParaRPr lang="en-US"/>
          </a:p>
        </p:txBody>
      </p:sp>
    </p:spTree>
    <p:extLst>
      <p:ext uri="{BB962C8B-B14F-4D97-AF65-F5344CB8AC3E}">
        <p14:creationId xmlns:p14="http://schemas.microsoft.com/office/powerpoint/2010/main" val="52317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A4003-1345-4B08-B0BB-3E6A116AF713}" type="slidenum">
              <a:rPr lang="en-US" smtClean="0"/>
              <a:t>5</a:t>
            </a:fld>
            <a:endParaRPr lang="en-US"/>
          </a:p>
        </p:txBody>
      </p:sp>
    </p:spTree>
    <p:extLst>
      <p:ext uri="{BB962C8B-B14F-4D97-AF65-F5344CB8AC3E}">
        <p14:creationId xmlns:p14="http://schemas.microsoft.com/office/powerpoint/2010/main" val="271190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b="1" dirty="0" smtClean="0"/>
              <a:t>Generally, we’re seeing about 75% of CTP Fellows complete community college and transfer to a CSU within 3 years compared to the state’s average at about 24%.</a:t>
            </a:r>
          </a:p>
          <a:p>
            <a:endParaRPr lang="en-US" dirty="0" smtClean="0"/>
          </a:p>
          <a:p>
            <a:r>
              <a:rPr lang="en-US" dirty="0" smtClean="0"/>
              <a:t>From our original pilot group of students who began their community college education in 2008, we have 7 teachers already in the classroom with six of them teaching math and one teaching science. Each semester, more students will complete their teaching credential, BA degree, AA degree or transfer to a California State University.</a:t>
            </a:r>
            <a:endParaRPr lang="en-US" dirty="0"/>
          </a:p>
        </p:txBody>
      </p:sp>
      <p:sp>
        <p:nvSpPr>
          <p:cNvPr id="4" name="Slide Number Placeholder 3"/>
          <p:cNvSpPr>
            <a:spLocks noGrp="1"/>
          </p:cNvSpPr>
          <p:nvPr>
            <p:ph type="sldNum" sz="quarter" idx="10"/>
          </p:nvPr>
        </p:nvSpPr>
        <p:spPr/>
        <p:txBody>
          <a:bodyPr/>
          <a:lstStyle/>
          <a:p>
            <a:fld id="{BF3A4003-1345-4B08-B0BB-3E6A116AF713}" type="slidenum">
              <a:rPr lang="en-US" smtClean="0"/>
              <a:t>9</a:t>
            </a:fld>
            <a:endParaRPr lang="en-US"/>
          </a:p>
        </p:txBody>
      </p:sp>
    </p:spTree>
    <p:extLst>
      <p:ext uri="{BB962C8B-B14F-4D97-AF65-F5344CB8AC3E}">
        <p14:creationId xmlns:p14="http://schemas.microsoft.com/office/powerpoint/2010/main" val="23368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A4003-1345-4B08-B0BB-3E6A116AF713}" type="slidenum">
              <a:rPr lang="en-US" smtClean="0"/>
              <a:t>10</a:t>
            </a:fld>
            <a:endParaRPr lang="en-US"/>
          </a:p>
        </p:txBody>
      </p:sp>
    </p:spTree>
    <p:extLst>
      <p:ext uri="{BB962C8B-B14F-4D97-AF65-F5344CB8AC3E}">
        <p14:creationId xmlns:p14="http://schemas.microsoft.com/office/powerpoint/2010/main" val="248213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EAB9A4B-C941-4ED7-9BD5-1CA78D3F41E6}" type="datetimeFigureOut">
              <a:rPr lang="en-US" smtClean="0"/>
              <a:t>6/26/14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C88E345-62C9-43BE-A60F-41609C51FA6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AB9A4B-C941-4ED7-9BD5-1CA78D3F41E6}" type="datetimeFigureOut">
              <a:rPr lang="en-US" smtClean="0"/>
              <a:t>6/26/14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8E345-62C9-43BE-A60F-41609C51FA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AB9A4B-C941-4ED7-9BD5-1CA78D3F41E6}" type="datetimeFigureOut">
              <a:rPr lang="en-US" smtClean="0"/>
              <a:t>6/26/14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8E345-62C9-43BE-A60F-41609C51FA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AB9A4B-C941-4ED7-9BD5-1CA78D3F41E6}" type="datetimeFigureOut">
              <a:rPr lang="en-US" smtClean="0"/>
              <a:t>6/26/14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8E345-62C9-43BE-A60F-41609C51FA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AB9A4B-C941-4ED7-9BD5-1CA78D3F41E6}" type="datetimeFigureOut">
              <a:rPr lang="en-US" smtClean="0"/>
              <a:t>6/26/14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8E345-62C9-43BE-A60F-41609C51FA6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AB9A4B-C941-4ED7-9BD5-1CA78D3F41E6}" type="datetimeFigureOut">
              <a:rPr lang="en-US" smtClean="0"/>
              <a:t>6/26/14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8E345-62C9-43BE-A60F-41609C51FA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EAB9A4B-C941-4ED7-9BD5-1CA78D3F41E6}" type="datetimeFigureOut">
              <a:rPr lang="en-US" smtClean="0"/>
              <a:t>6/26/14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8E345-62C9-43BE-A60F-41609C51FA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AB9A4B-C941-4ED7-9BD5-1CA78D3F41E6}" type="datetimeFigureOut">
              <a:rPr lang="en-US" smtClean="0"/>
              <a:t>6/26/14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8E345-62C9-43BE-A60F-41609C51FA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B9A4B-C941-4ED7-9BD5-1CA78D3F41E6}" type="datetimeFigureOut">
              <a:rPr lang="en-US" smtClean="0"/>
              <a:t>6/26/14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8E345-62C9-43BE-A60F-41609C51FA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AB9A4B-C941-4ED7-9BD5-1CA78D3F41E6}" type="datetimeFigureOut">
              <a:rPr lang="en-US" smtClean="0"/>
              <a:t>6/26/14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8E345-62C9-43BE-A60F-41609C51FA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AB9A4B-C941-4ED7-9BD5-1CA78D3F41E6}" type="datetimeFigureOut">
              <a:rPr lang="en-US" smtClean="0"/>
              <a:t>6/26/14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C88E345-62C9-43BE-A60F-41609C51FA6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B9A4B-C941-4ED7-9BD5-1CA78D3F41E6}" type="datetimeFigureOut">
              <a:rPr lang="en-US" smtClean="0"/>
              <a:t>6/26/14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C88E345-62C9-43BE-A60F-41609C51FA6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QHIrcsStS-o" TargetMode="External"/><Relationship Id="rId3" Type="http://schemas.openxmlformats.org/officeDocument/2006/relationships/hyperlink" Target="http://youtu.be/05cS2ZOPWV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5">
                    <a:lumMod val="75000"/>
                  </a:schemeClr>
                </a:solidFill>
              </a:rPr>
              <a:t>Urban Teacher Fellowship</a:t>
            </a:r>
            <a:endParaRPr lang="en-US" dirty="0">
              <a:solidFill>
                <a:schemeClr val="accent5">
                  <a:lumMod val="75000"/>
                </a:schemeClr>
              </a:solidFill>
            </a:endParaRPr>
          </a:p>
        </p:txBody>
      </p:sp>
      <p:sp>
        <p:nvSpPr>
          <p:cNvPr id="3" name="Subtitle 2"/>
          <p:cNvSpPr>
            <a:spLocks noGrp="1"/>
          </p:cNvSpPr>
          <p:nvPr>
            <p:ph type="subTitle" idx="1"/>
          </p:nvPr>
        </p:nvSpPr>
        <p:spPr/>
        <p:txBody>
          <a:bodyPr/>
          <a:lstStyle/>
          <a:p>
            <a:pPr algn="ctr"/>
            <a:r>
              <a:rPr lang="en-US" dirty="0" smtClean="0"/>
              <a:t>Presented By: </a:t>
            </a:r>
          </a:p>
          <a:p>
            <a:pPr algn="ctr"/>
            <a:r>
              <a:rPr lang="en-US" dirty="0" smtClean="0"/>
              <a:t>Dr. Marini Smith, Program Coordinator</a:t>
            </a:r>
            <a:endParaRPr lang="en-US" dirty="0"/>
          </a:p>
        </p:txBody>
      </p:sp>
    </p:spTree>
    <p:extLst>
      <p:ext uri="{BB962C8B-B14F-4D97-AF65-F5344CB8AC3E}">
        <p14:creationId xmlns:p14="http://schemas.microsoft.com/office/powerpoint/2010/main" val="30654081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smtClean="0">
                <a:solidFill>
                  <a:schemeClr val="accent5">
                    <a:lumMod val="75000"/>
                  </a:schemeClr>
                </a:solidFill>
              </a:rPr>
              <a:t>Our Impact</a:t>
            </a:r>
            <a:endParaRPr lang="en-US" b="1" dirty="0">
              <a:solidFill>
                <a:schemeClr val="accent5">
                  <a:lumMod val="75000"/>
                </a:schemeClr>
              </a:solidFill>
            </a:endParaRPr>
          </a:p>
        </p:txBody>
      </p:sp>
      <p:pic>
        <p:nvPicPr>
          <p:cNvPr id="12" name="Picture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672192"/>
            <a:ext cx="8229600" cy="2915379"/>
          </a:xfrm>
        </p:spPr>
      </p:pic>
    </p:spTree>
    <p:extLst>
      <p:ext uri="{BB962C8B-B14F-4D97-AF65-F5344CB8AC3E}">
        <p14:creationId xmlns:p14="http://schemas.microsoft.com/office/powerpoint/2010/main" val="13914664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55A839"/>
                </a:solidFill>
              </a:rPr>
              <a:t>UTF Video</a:t>
            </a:r>
            <a:endParaRPr lang="en-US" b="1" dirty="0">
              <a:solidFill>
                <a:srgbClr val="55A839"/>
              </a:solidFill>
            </a:endParaRPr>
          </a:p>
        </p:txBody>
      </p:sp>
      <p:sp>
        <p:nvSpPr>
          <p:cNvPr id="3" name="Content Placeholder 2"/>
          <p:cNvSpPr>
            <a:spLocks noGrp="1"/>
          </p:cNvSpPr>
          <p:nvPr>
            <p:ph idx="1"/>
          </p:nvPr>
        </p:nvSpPr>
        <p:spPr/>
        <p:txBody>
          <a:bodyPr/>
          <a:lstStyle/>
          <a:p>
            <a:pPr algn="ctr"/>
            <a:endParaRPr lang="en-US" dirty="0" smtClean="0">
              <a:hlinkClick r:id="rId2"/>
            </a:endParaRPr>
          </a:p>
          <a:p>
            <a:pPr algn="ctr"/>
            <a:endParaRPr lang="en-US" dirty="0">
              <a:hlinkClick r:id="rId2"/>
            </a:endParaRPr>
          </a:p>
          <a:p>
            <a:pPr algn="ctr"/>
            <a:r>
              <a:rPr lang="en-US" dirty="0">
                <a:hlinkClick r:id="rId3"/>
              </a:rPr>
              <a:t>http://youtu.be</a:t>
            </a:r>
            <a:r>
              <a:rPr lang="en-US">
                <a:hlinkClick r:id="rId3"/>
              </a:rPr>
              <a:t>/</a:t>
            </a:r>
            <a:r>
              <a:rPr lang="en-US" smtClean="0">
                <a:hlinkClick r:id="rId3"/>
              </a:rPr>
              <a:t>05cS2ZOPWVc</a:t>
            </a:r>
            <a:endParaRPr lang="en-US" smtClean="0"/>
          </a:p>
          <a:p>
            <a:pPr algn="ctr"/>
            <a:endParaRPr lang="en-US" dirty="0"/>
          </a:p>
          <a:p>
            <a:pPr algn="ctr"/>
            <a:endParaRPr lang="en-US" dirty="0"/>
          </a:p>
        </p:txBody>
      </p:sp>
    </p:spTree>
    <p:extLst>
      <p:ext uri="{BB962C8B-B14F-4D97-AF65-F5344CB8AC3E}">
        <p14:creationId xmlns:p14="http://schemas.microsoft.com/office/powerpoint/2010/main" val="39928178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Join UTF @ LASC !</a:t>
            </a:r>
            <a:endParaRPr lang="en-US" dirty="0"/>
          </a:p>
        </p:txBody>
      </p:sp>
      <p:sp>
        <p:nvSpPr>
          <p:cNvPr id="5" name="Text Placeholder 4"/>
          <p:cNvSpPr>
            <a:spLocks noGrp="1"/>
          </p:cNvSpPr>
          <p:nvPr>
            <p:ph type="body" idx="1"/>
          </p:nvPr>
        </p:nvSpPr>
        <p:spPr>
          <a:xfrm>
            <a:off x="533400" y="3048000"/>
            <a:ext cx="7772400" cy="1509712"/>
          </a:xfrm>
        </p:spPr>
        <p:txBody>
          <a:bodyPr/>
          <a:lstStyle/>
          <a:p>
            <a:pPr algn="ctr"/>
            <a:r>
              <a:rPr lang="en-US" b="1" dirty="0" smtClean="0"/>
              <a:t>Thank you for your time.</a:t>
            </a:r>
          </a:p>
          <a:p>
            <a:pPr algn="ctr"/>
            <a:endParaRPr lang="en-US" b="1" dirty="0" smtClean="0"/>
          </a:p>
          <a:p>
            <a:pPr algn="ctr"/>
            <a:r>
              <a:rPr lang="en-US" b="1" dirty="0" smtClean="0"/>
              <a:t>Any questions?</a:t>
            </a:r>
            <a:endParaRPr lang="en-US" b="1" dirty="0"/>
          </a:p>
        </p:txBody>
      </p:sp>
    </p:spTree>
    <p:extLst>
      <p:ext uri="{BB962C8B-B14F-4D97-AF65-F5344CB8AC3E}">
        <p14:creationId xmlns:p14="http://schemas.microsoft.com/office/powerpoint/2010/main" val="32807706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 What is UTF?</a:t>
            </a:r>
            <a:endParaRPr lang="en-US" b="1" dirty="0">
              <a:solidFill>
                <a:schemeClr val="accent5">
                  <a:lumMod val="75000"/>
                </a:schemeClr>
              </a:solidFill>
            </a:endParaRPr>
          </a:p>
        </p:txBody>
      </p:sp>
      <p:sp>
        <p:nvSpPr>
          <p:cNvPr id="3" name="Content Placeholder 2"/>
          <p:cNvSpPr>
            <a:spLocks noGrp="1"/>
          </p:cNvSpPr>
          <p:nvPr>
            <p:ph idx="1"/>
          </p:nvPr>
        </p:nvSpPr>
        <p:spPr/>
        <p:txBody>
          <a:bodyPr>
            <a:normAutofit lnSpcReduction="10000"/>
          </a:bodyPr>
          <a:lstStyle/>
          <a:p>
            <a:r>
              <a:rPr lang="en-US" dirty="0"/>
              <a:t>The goal of the Urban Teacher Fellowship (UTF) is to prepare youth and adults from low-income communities for employment in the afterschool workforce, and create career pathways leading to teaching careers in Los Angeles County. </a:t>
            </a:r>
            <a:endParaRPr lang="en-US" dirty="0" smtClean="0"/>
          </a:p>
          <a:p>
            <a:r>
              <a:rPr lang="en-US" dirty="0" smtClean="0"/>
              <a:t>The </a:t>
            </a:r>
            <a:r>
              <a:rPr lang="en-US" dirty="0"/>
              <a:t>program begins by training participants to work in afterschool programs, using this employment as a source of financial support and as a career-linked learning lab for participants as they move through a multi-year sequence from Associate's to Bachelor's degrees and ultimately to a teaching </a:t>
            </a:r>
            <a:r>
              <a:rPr lang="en-US" dirty="0" smtClean="0"/>
              <a:t>credential.</a:t>
            </a:r>
          </a:p>
          <a:p>
            <a:endParaRPr lang="en-US" dirty="0"/>
          </a:p>
        </p:txBody>
      </p:sp>
    </p:spTree>
    <p:extLst>
      <p:ext uri="{BB962C8B-B14F-4D97-AF65-F5344CB8AC3E}">
        <p14:creationId xmlns:p14="http://schemas.microsoft.com/office/powerpoint/2010/main" val="10140478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 UTF Benefits</a:t>
            </a:r>
            <a:endParaRPr lang="en-US" b="1" dirty="0">
              <a:solidFill>
                <a:schemeClr val="accent5">
                  <a:lumMod val="75000"/>
                </a:schemeClr>
              </a:solidFill>
            </a:endParaRPr>
          </a:p>
        </p:txBody>
      </p:sp>
      <p:sp>
        <p:nvSpPr>
          <p:cNvPr id="3" name="Content Placeholder 2"/>
          <p:cNvSpPr>
            <a:spLocks noGrp="1"/>
          </p:cNvSpPr>
          <p:nvPr>
            <p:ph sz="half" idx="1"/>
          </p:nvPr>
        </p:nvSpPr>
        <p:spPr/>
        <p:txBody>
          <a:bodyPr>
            <a:normAutofit fontScale="92500" lnSpcReduction="10000"/>
          </a:bodyPr>
          <a:lstStyle/>
          <a:p>
            <a:r>
              <a:rPr lang="en-US" dirty="0" smtClean="0"/>
              <a:t>Cohort Model</a:t>
            </a:r>
            <a:endParaRPr lang="en-US" dirty="0"/>
          </a:p>
          <a:p>
            <a:r>
              <a:rPr lang="en-US" dirty="0"/>
              <a:t>Student Support Specialist</a:t>
            </a:r>
          </a:p>
          <a:p>
            <a:r>
              <a:rPr lang="en-US" dirty="0"/>
              <a:t>Academic Workshops</a:t>
            </a:r>
          </a:p>
          <a:p>
            <a:r>
              <a:rPr lang="en-US" dirty="0"/>
              <a:t>Professional Development Workshops</a:t>
            </a:r>
          </a:p>
          <a:p>
            <a:r>
              <a:rPr lang="en-US" dirty="0"/>
              <a:t>Student </a:t>
            </a:r>
            <a:r>
              <a:rPr lang="en-US" dirty="0" smtClean="0"/>
              <a:t>Organization (SCTA)</a:t>
            </a:r>
            <a:endParaRPr lang="en-US" dirty="0"/>
          </a:p>
          <a:p>
            <a:r>
              <a:rPr lang="en-US" dirty="0"/>
              <a:t>Transportation Benefits</a:t>
            </a:r>
          </a:p>
          <a:p>
            <a:r>
              <a:rPr lang="en-US" dirty="0"/>
              <a:t>CBEST Preparation</a:t>
            </a:r>
          </a:p>
          <a:p>
            <a:r>
              <a:rPr lang="en-US" dirty="0"/>
              <a:t>A.A. Degree</a:t>
            </a:r>
          </a:p>
          <a:p>
            <a:r>
              <a:rPr lang="en-US" dirty="0" smtClean="0"/>
              <a:t>Assist in Transfer</a:t>
            </a:r>
            <a:endParaRPr lang="en-US" dirty="0"/>
          </a:p>
        </p:txBody>
      </p:sp>
      <p:pic>
        <p:nvPicPr>
          <p:cNvPr id="5" name="Content Placeholder 4" descr="utf grad.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49" t="-2148" r="4685" b="2148"/>
          <a:stretch/>
        </p:blipFill>
        <p:spPr>
          <a:xfrm>
            <a:off x="4505325" y="1905000"/>
            <a:ext cx="4486275" cy="4434840"/>
          </a:xfrm>
        </p:spPr>
      </p:pic>
    </p:spTree>
    <p:extLst>
      <p:ext uri="{BB962C8B-B14F-4D97-AF65-F5344CB8AC3E}">
        <p14:creationId xmlns:p14="http://schemas.microsoft.com/office/powerpoint/2010/main" val="39961374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3124200" cy="1582621"/>
          </a:xfrm>
        </p:spPr>
        <p:txBody>
          <a:bodyPr>
            <a:normAutofit/>
          </a:bodyPr>
          <a:lstStyle/>
          <a:p>
            <a:pPr algn="ctr"/>
            <a:r>
              <a:rPr lang="en-US" sz="3200" dirty="0" smtClean="0">
                <a:solidFill>
                  <a:srgbClr val="55A839"/>
                </a:solidFill>
              </a:rPr>
              <a:t>UTF Workshops</a:t>
            </a:r>
            <a:endParaRPr lang="en-US" sz="3200" dirty="0">
              <a:solidFill>
                <a:srgbClr val="55A839"/>
              </a:solidFill>
            </a:endParaRPr>
          </a:p>
        </p:txBody>
      </p:sp>
      <p:sp>
        <p:nvSpPr>
          <p:cNvPr id="7" name="Text Placeholder 6"/>
          <p:cNvSpPr>
            <a:spLocks noGrp="1"/>
          </p:cNvSpPr>
          <p:nvPr>
            <p:ph type="body" sz="half" idx="2"/>
          </p:nvPr>
        </p:nvSpPr>
        <p:spPr>
          <a:xfrm>
            <a:off x="152400" y="2286000"/>
            <a:ext cx="2667000" cy="3495815"/>
          </a:xfrm>
        </p:spPr>
        <p:txBody>
          <a:bodyPr/>
          <a:lstStyle/>
          <a:p>
            <a:pPr marL="285750" indent="-285750">
              <a:buFont typeface="Arial"/>
              <a:buChar char="•"/>
            </a:pPr>
            <a:r>
              <a:rPr lang="en-US" sz="1800" dirty="0" smtClean="0"/>
              <a:t>Time management</a:t>
            </a:r>
          </a:p>
          <a:p>
            <a:pPr marL="285750" indent="-285750">
              <a:buFont typeface="Arial"/>
              <a:buChar char="•"/>
            </a:pPr>
            <a:r>
              <a:rPr lang="en-US" sz="1800" dirty="0" smtClean="0"/>
              <a:t>Stress Reliever</a:t>
            </a:r>
          </a:p>
          <a:p>
            <a:pPr marL="285750" indent="-285750">
              <a:buFont typeface="Arial"/>
              <a:buChar char="•"/>
            </a:pPr>
            <a:r>
              <a:rPr lang="en-US" sz="1800" dirty="0" smtClean="0"/>
              <a:t>Learning Styles</a:t>
            </a:r>
          </a:p>
          <a:p>
            <a:pPr marL="285750" indent="-285750">
              <a:buFont typeface="Arial"/>
              <a:buChar char="•"/>
            </a:pPr>
            <a:r>
              <a:rPr lang="en-US" sz="1800" dirty="0" smtClean="0"/>
              <a:t>CBEST Preparation</a:t>
            </a:r>
          </a:p>
          <a:p>
            <a:pPr marL="285750" indent="-285750">
              <a:buFont typeface="Arial"/>
              <a:buChar char="•"/>
            </a:pPr>
            <a:r>
              <a:rPr lang="en-US" sz="1800" dirty="0" smtClean="0"/>
              <a:t>Emotional / Mental Health</a:t>
            </a:r>
          </a:p>
          <a:p>
            <a:pPr marL="285750" indent="-285750">
              <a:buFont typeface="Arial"/>
              <a:buChar char="•"/>
            </a:pPr>
            <a:r>
              <a:rPr lang="en-US" sz="1800" dirty="0" smtClean="0"/>
              <a:t>Financial Aid </a:t>
            </a:r>
          </a:p>
          <a:p>
            <a:pPr marL="285750" indent="-285750">
              <a:buFont typeface="Arial"/>
              <a:buChar char="•"/>
            </a:pPr>
            <a:endParaRPr lang="en-US" sz="1800" dirty="0"/>
          </a:p>
          <a:p>
            <a:pPr marL="285750" indent="-285750">
              <a:buFont typeface="Arial"/>
              <a:buChar char="•"/>
            </a:pPr>
            <a:r>
              <a:rPr lang="en-US" sz="1800" dirty="0" smtClean="0"/>
              <a:t>Student Input is important. </a:t>
            </a:r>
          </a:p>
          <a:p>
            <a:pPr marL="285750" indent="-285750">
              <a:buFont typeface="Arial"/>
              <a:buChar char="•"/>
            </a:pPr>
            <a:endParaRPr lang="en-US" dirty="0"/>
          </a:p>
        </p:txBody>
      </p:sp>
      <p:pic>
        <p:nvPicPr>
          <p:cNvPr id="8" name="Picture Placeholder 7" descr="IMG_2530.JPG"/>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976" t="2483" r="-998" b="1694"/>
          <a:stretch/>
        </p:blipFill>
        <p:spPr>
          <a:xfrm rot="420000">
            <a:off x="3262192" y="1204227"/>
            <a:ext cx="5141636" cy="3931920"/>
          </a:xfrm>
        </p:spPr>
      </p:pic>
    </p:spTree>
    <p:extLst>
      <p:ext uri="{BB962C8B-B14F-4D97-AF65-F5344CB8AC3E}">
        <p14:creationId xmlns:p14="http://schemas.microsoft.com/office/powerpoint/2010/main" val="1749547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4352"/>
            <a:ext cx="7239000" cy="1009648"/>
          </a:xfrm>
        </p:spPr>
        <p:txBody>
          <a:bodyPr/>
          <a:lstStyle/>
          <a:p>
            <a:pPr algn="ctr"/>
            <a:r>
              <a:rPr lang="en-US" b="1" dirty="0" smtClean="0"/>
              <a:t> </a:t>
            </a:r>
            <a:r>
              <a:rPr lang="en-US" sz="2800" b="1" dirty="0" smtClean="0">
                <a:solidFill>
                  <a:schemeClr val="accent5">
                    <a:lumMod val="75000"/>
                  </a:schemeClr>
                </a:solidFill>
              </a:rPr>
              <a:t>Student California Teacher Association</a:t>
            </a:r>
            <a:endParaRPr lang="en-US" sz="2800" b="1" dirty="0">
              <a:solidFill>
                <a:schemeClr val="accent5">
                  <a:lumMod val="75000"/>
                </a:schemeClr>
              </a:solidFill>
            </a:endParaRPr>
          </a:p>
        </p:txBody>
      </p:sp>
      <p:sp>
        <p:nvSpPr>
          <p:cNvPr id="6" name="Text Placeholder 5"/>
          <p:cNvSpPr>
            <a:spLocks noGrp="1"/>
          </p:cNvSpPr>
          <p:nvPr>
            <p:ph type="body" idx="2"/>
          </p:nvPr>
        </p:nvSpPr>
        <p:spPr>
          <a:xfrm>
            <a:off x="228600" y="1676400"/>
            <a:ext cx="3048000" cy="4572000"/>
          </a:xfrm>
        </p:spPr>
        <p:txBody>
          <a:bodyPr/>
          <a:lstStyle/>
          <a:p>
            <a:pPr marL="285750" indent="-285750">
              <a:buFont typeface="Arial"/>
              <a:buChar char="•"/>
            </a:pPr>
            <a:r>
              <a:rPr lang="en-US" dirty="0"/>
              <a:t>Student CTA strives to be a recognized and collaborative organization that inspires and fosters exemplary future leaders in education. </a:t>
            </a:r>
            <a:endParaRPr lang="en-US" dirty="0" smtClean="0"/>
          </a:p>
          <a:p>
            <a:pPr marL="285750" indent="-285750">
              <a:buFont typeface="Arial"/>
              <a:buChar char="•"/>
            </a:pPr>
            <a:endParaRPr lang="en-US" dirty="0"/>
          </a:p>
          <a:p>
            <a:pPr marL="285750" indent="-285750">
              <a:buFont typeface="Arial"/>
              <a:buChar char="•"/>
            </a:pPr>
            <a:r>
              <a:rPr lang="en-US" dirty="0" smtClean="0"/>
              <a:t>SCTA in LASC is student run and lead. </a:t>
            </a:r>
            <a:endParaRPr lang="en-US" dirty="0"/>
          </a:p>
          <a:p>
            <a:pPr marL="285750" indent="-285750">
              <a:buFont typeface="Arial"/>
              <a:buChar char="•"/>
            </a:pPr>
            <a:r>
              <a:rPr lang="en-US" dirty="0" smtClean="0"/>
              <a:t>Students hold leadership positions and assist with icebreakers during workshops. </a:t>
            </a:r>
          </a:p>
          <a:p>
            <a:pPr marL="285750" indent="-285750">
              <a:buFont typeface="Arial"/>
              <a:buChar char="•"/>
            </a:pPr>
            <a:r>
              <a:rPr lang="en-US" dirty="0" smtClean="0"/>
              <a:t>Organize events on campus.</a:t>
            </a:r>
          </a:p>
          <a:p>
            <a:pPr marL="285750" indent="-285750">
              <a:buFont typeface="Arial"/>
              <a:buChar char="•"/>
            </a:pPr>
            <a:r>
              <a:rPr lang="en-US" dirty="0" smtClean="0"/>
              <a:t>Attend annual conference and network.  </a:t>
            </a:r>
            <a:endParaRPr lang="en-US" dirty="0"/>
          </a:p>
        </p:txBody>
      </p:sp>
      <p:pic>
        <p:nvPicPr>
          <p:cNvPr id="7" name="Content Placeholder 6" descr="IMG_2549.JPG"/>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68" t="1716" r="860" b="-550"/>
          <a:stretch/>
        </p:blipFill>
        <p:spPr/>
      </p:pic>
    </p:spTree>
    <p:extLst>
      <p:ext uri="{BB962C8B-B14F-4D97-AF65-F5344CB8AC3E}">
        <p14:creationId xmlns:p14="http://schemas.microsoft.com/office/powerpoint/2010/main" val="35702757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7620000" cy="1009648"/>
          </a:xfrm>
        </p:spPr>
        <p:txBody>
          <a:bodyPr/>
          <a:lstStyle/>
          <a:p>
            <a:pPr algn="ctr"/>
            <a:r>
              <a:rPr lang="en-US" sz="3200" b="1" dirty="0" smtClean="0">
                <a:solidFill>
                  <a:srgbClr val="92D050"/>
                </a:solidFill>
              </a:rPr>
              <a:t>Los Angeles Southwest College</a:t>
            </a:r>
            <a:endParaRPr lang="en-US" sz="3200" b="1" dirty="0">
              <a:solidFill>
                <a:srgbClr val="92D050"/>
              </a:solidFill>
            </a:endParaRPr>
          </a:p>
        </p:txBody>
      </p:sp>
      <p:sp>
        <p:nvSpPr>
          <p:cNvPr id="3" name="Text Placeholder 2"/>
          <p:cNvSpPr>
            <a:spLocks noGrp="1"/>
          </p:cNvSpPr>
          <p:nvPr>
            <p:ph type="body" idx="2"/>
          </p:nvPr>
        </p:nvSpPr>
        <p:spPr>
          <a:xfrm>
            <a:off x="609600" y="1981200"/>
            <a:ext cx="2743200" cy="4572000"/>
          </a:xfrm>
        </p:spPr>
        <p:txBody>
          <a:bodyPr>
            <a:normAutofit/>
          </a:bodyPr>
          <a:lstStyle/>
          <a:p>
            <a:pPr marL="285750" indent="-285750">
              <a:buFont typeface="Arial"/>
              <a:buChar char="•"/>
            </a:pPr>
            <a:r>
              <a:rPr lang="en-US" sz="1700" dirty="0" smtClean="0"/>
              <a:t>Education Opportunity Program/S</a:t>
            </a:r>
          </a:p>
          <a:p>
            <a:pPr marL="285750" indent="-285750">
              <a:buFont typeface="Arial"/>
              <a:buChar char="•"/>
            </a:pPr>
            <a:r>
              <a:rPr lang="en-US" sz="1800" dirty="0" smtClean="0"/>
              <a:t>General Academic Counseling</a:t>
            </a:r>
          </a:p>
          <a:p>
            <a:pPr marL="285750" indent="-285750">
              <a:buFont typeface="Arial"/>
              <a:buChar char="•"/>
            </a:pPr>
            <a:r>
              <a:rPr lang="en-US" sz="1800" dirty="0" smtClean="0"/>
              <a:t>First </a:t>
            </a:r>
            <a:r>
              <a:rPr lang="en-US" sz="1800" dirty="0"/>
              <a:t>Y</a:t>
            </a:r>
            <a:r>
              <a:rPr lang="en-US" sz="1800" dirty="0" smtClean="0"/>
              <a:t>ear Experience (FYE)</a:t>
            </a:r>
          </a:p>
          <a:p>
            <a:pPr marL="285750" indent="-285750">
              <a:buFont typeface="Arial"/>
              <a:buChar char="•"/>
            </a:pPr>
            <a:r>
              <a:rPr lang="en-US" sz="1800" dirty="0" smtClean="0"/>
              <a:t>Men’s Initiative</a:t>
            </a:r>
          </a:p>
          <a:p>
            <a:pPr marL="285750" indent="-285750">
              <a:buFont typeface="Arial"/>
              <a:buChar char="•"/>
            </a:pPr>
            <a:r>
              <a:rPr lang="en-US" sz="1800" dirty="0" smtClean="0"/>
              <a:t>Financial Aid</a:t>
            </a:r>
          </a:p>
          <a:p>
            <a:pPr marL="285750" indent="-285750">
              <a:buFont typeface="Arial"/>
              <a:buChar char="•"/>
            </a:pPr>
            <a:r>
              <a:rPr lang="en-US" sz="1800" dirty="0" smtClean="0"/>
              <a:t>Health Center</a:t>
            </a:r>
          </a:p>
          <a:p>
            <a:pPr marL="285750" indent="-285750">
              <a:buFont typeface="Arial"/>
              <a:buChar char="•"/>
            </a:pPr>
            <a:r>
              <a:rPr lang="en-US" sz="1800" dirty="0" smtClean="0"/>
              <a:t>Student Success Center</a:t>
            </a:r>
          </a:p>
          <a:p>
            <a:pPr marL="285750" indent="-285750">
              <a:buFont typeface="Arial"/>
              <a:buChar char="•"/>
            </a:pPr>
            <a:r>
              <a:rPr lang="en-US" sz="1800" dirty="0" smtClean="0"/>
              <a:t>Math Lab</a:t>
            </a:r>
          </a:p>
          <a:p>
            <a:pPr marL="285750" indent="-285750">
              <a:buFont typeface="Arial"/>
              <a:buChar char="•"/>
            </a:pPr>
            <a:r>
              <a:rPr lang="en-US" sz="1800" dirty="0" smtClean="0"/>
              <a:t>English Lab </a:t>
            </a:r>
          </a:p>
          <a:p>
            <a:pPr marL="285750" indent="-285750">
              <a:buFont typeface="Arial"/>
              <a:buChar char="•"/>
            </a:pPr>
            <a:endParaRPr lang="en-US" dirty="0"/>
          </a:p>
        </p:txBody>
      </p:sp>
      <p:pic>
        <p:nvPicPr>
          <p:cNvPr id="5" name="Content Placeholder 4" descr="SSEC UTF pic"/>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6"/>
          <a:stretch/>
        </p:blipFill>
        <p:spPr>
          <a:xfrm>
            <a:off x="3575050" y="1676400"/>
            <a:ext cx="5568950" cy="4572000"/>
          </a:xfrm>
        </p:spPr>
      </p:pic>
    </p:spTree>
    <p:extLst>
      <p:ext uri="{BB962C8B-B14F-4D97-AF65-F5344CB8AC3E}">
        <p14:creationId xmlns:p14="http://schemas.microsoft.com/office/powerpoint/2010/main" val="34794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UTF Partners </a:t>
            </a:r>
            <a:endParaRPr lang="en-US" b="1" dirty="0">
              <a:solidFill>
                <a:schemeClr val="accent5">
                  <a:lumMod val="75000"/>
                </a:schemeClr>
              </a:solidFill>
            </a:endParaRPr>
          </a:p>
        </p:txBody>
      </p:sp>
      <p:sp>
        <p:nvSpPr>
          <p:cNvPr id="3" name="Content Placeholder 2"/>
          <p:cNvSpPr>
            <a:spLocks noGrp="1"/>
          </p:cNvSpPr>
          <p:nvPr>
            <p:ph idx="1"/>
          </p:nvPr>
        </p:nvSpPr>
        <p:spPr/>
        <p:txBody>
          <a:bodyPr/>
          <a:lstStyle/>
          <a:p>
            <a:r>
              <a:rPr lang="en-US" dirty="0" smtClean="0"/>
              <a:t>The program includes participation by four pairs of Los Angeles County community colleges, CSU’s. </a:t>
            </a:r>
          </a:p>
          <a:p>
            <a:r>
              <a:rPr lang="en-US" dirty="0" smtClean="0"/>
              <a:t>Support from LAUSD and most major area school districts and afterschool employers. </a:t>
            </a:r>
          </a:p>
          <a:p>
            <a:r>
              <a:rPr lang="en-US" dirty="0" smtClean="0"/>
              <a:t>Recognized for its potential as a model to address the looming teacher shortage in California, UTF’s model has served as the major source of inspiration for the statewide </a:t>
            </a:r>
            <a:r>
              <a:rPr lang="en-US" dirty="0" smtClean="0">
                <a:solidFill>
                  <a:schemeClr val="accent5">
                    <a:lumMod val="75000"/>
                  </a:schemeClr>
                </a:solidFill>
                <a:hlinkClick r:id="rId2" action="ppaction://hlinksldjump"/>
              </a:rPr>
              <a:t>California Teacher Pathway </a:t>
            </a:r>
            <a:r>
              <a:rPr lang="en-US" dirty="0" smtClean="0"/>
              <a:t>strategy. </a:t>
            </a:r>
          </a:p>
          <a:p>
            <a:endParaRPr lang="en-US" dirty="0"/>
          </a:p>
        </p:txBody>
      </p:sp>
    </p:spTree>
    <p:extLst>
      <p:ext uri="{BB962C8B-B14F-4D97-AF65-F5344CB8AC3E}">
        <p14:creationId xmlns:p14="http://schemas.microsoft.com/office/powerpoint/2010/main" val="29198707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California Teacher Pathway</a:t>
            </a:r>
            <a:endParaRPr lang="en-US" b="1"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dirty="0" smtClean="0"/>
              <a:t>The </a:t>
            </a:r>
            <a:r>
              <a:rPr lang="en-US" dirty="0"/>
              <a:t>California Teacher Pathway’s (CTP) mission is to cultivate a systemic, publicly-funded pathway that will create a local, diverse, and experienced corps of “homegrown” teachers who are more reflective of the diversity within California’s communities and committed to teaching in the communities in which they have lived and worked.</a:t>
            </a:r>
          </a:p>
        </p:txBody>
      </p:sp>
    </p:spTree>
    <p:extLst>
      <p:ext uri="{BB962C8B-B14F-4D97-AF65-F5344CB8AC3E}">
        <p14:creationId xmlns:p14="http://schemas.microsoft.com/office/powerpoint/2010/main" val="26499981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chemeClr val="accent5">
                    <a:lumMod val="75000"/>
                  </a:schemeClr>
                </a:solidFill>
              </a:rPr>
              <a:t>CTP Thriving </a:t>
            </a:r>
            <a:endParaRPr lang="en-US" b="1" dirty="0">
              <a:solidFill>
                <a:schemeClr val="accent5">
                  <a:lumMod val="75000"/>
                </a:schemeClr>
              </a:solidFill>
            </a:endParaRPr>
          </a:p>
        </p:txBody>
      </p:sp>
      <p:sp>
        <p:nvSpPr>
          <p:cNvPr id="3" name="Content Placeholder 2"/>
          <p:cNvSpPr>
            <a:spLocks noGrp="1"/>
          </p:cNvSpPr>
          <p:nvPr>
            <p:ph sz="quarter" idx="2"/>
          </p:nvPr>
        </p:nvSpPr>
        <p:spPr/>
        <p:txBody>
          <a:bodyPr/>
          <a:lstStyle/>
          <a:p>
            <a:r>
              <a:rPr lang="en-US" dirty="0"/>
              <a:t>The CA Teacher Pathway (CTP) wants to inspire young people to become teachers and create leaders in the community.</a:t>
            </a:r>
          </a:p>
          <a:p>
            <a:r>
              <a:rPr lang="en-US" dirty="0"/>
              <a:t>We currently have over 700 CTP Fellows in the pipeline at various points in their educational career. </a:t>
            </a:r>
          </a:p>
          <a:p>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191000" y="1758638"/>
            <a:ext cx="4953000" cy="4756792"/>
          </a:xfrm>
        </p:spPr>
      </p:pic>
    </p:spTree>
    <p:extLst>
      <p:ext uri="{BB962C8B-B14F-4D97-AF65-F5344CB8AC3E}">
        <p14:creationId xmlns:p14="http://schemas.microsoft.com/office/powerpoint/2010/main" val="160233671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354</TotalTime>
  <Words>534</Words>
  <Application>Microsoft Macintosh PowerPoint</Application>
  <PresentationFormat>On-screen Show (4:3)</PresentationFormat>
  <Paragraphs>71</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Urban Teacher Fellowship</vt:lpstr>
      <vt:lpstr> What is UTF?</vt:lpstr>
      <vt:lpstr> UTF Benefits</vt:lpstr>
      <vt:lpstr>UTF Workshops</vt:lpstr>
      <vt:lpstr> Student California Teacher Association</vt:lpstr>
      <vt:lpstr>Los Angeles Southwest College</vt:lpstr>
      <vt:lpstr>UTF Partners </vt:lpstr>
      <vt:lpstr>California Teacher Pathway</vt:lpstr>
      <vt:lpstr>CTP Thriving </vt:lpstr>
      <vt:lpstr>Our Impact</vt:lpstr>
      <vt:lpstr>UTF Video</vt:lpstr>
      <vt:lpstr>Join UTF @ LASC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Teacher Fellowship</dc:title>
  <dc:creator>BSS Student</dc:creator>
  <cp:lastModifiedBy>Alistaire Callender</cp:lastModifiedBy>
  <cp:revision>20</cp:revision>
  <dcterms:created xsi:type="dcterms:W3CDTF">2014-04-21T16:23:30Z</dcterms:created>
  <dcterms:modified xsi:type="dcterms:W3CDTF">2014-06-26T22:39:30Z</dcterms:modified>
</cp:coreProperties>
</file>